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6"/>
  </p:notesMasterIdLst>
  <p:sldIdLst>
    <p:sldId id="256" r:id="rId3"/>
    <p:sldId id="258" r:id="rId4"/>
    <p:sldId id="263" r:id="rId5"/>
    <p:sldId id="259" r:id="rId6"/>
    <p:sldId id="265" r:id="rId7"/>
    <p:sldId id="286" r:id="rId8"/>
    <p:sldId id="260" r:id="rId9"/>
    <p:sldId id="267" r:id="rId10"/>
    <p:sldId id="268" r:id="rId11"/>
    <p:sldId id="261" r:id="rId12"/>
    <p:sldId id="285" r:id="rId13"/>
    <p:sldId id="283" r:id="rId14"/>
    <p:sldId id="288" r:id="rId15"/>
    <p:sldId id="282" r:id="rId16"/>
    <p:sldId id="284" r:id="rId17"/>
    <p:sldId id="289" r:id="rId18"/>
    <p:sldId id="274" r:id="rId19"/>
    <p:sldId id="287" r:id="rId20"/>
    <p:sldId id="290" r:id="rId21"/>
    <p:sldId id="264" r:id="rId22"/>
    <p:sldId id="281" r:id="rId23"/>
    <p:sldId id="273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4" autoAdjust="0"/>
  </p:normalViewPr>
  <p:slideViewPr>
    <p:cSldViewPr snapToGrid="0">
      <p:cViewPr varScale="1">
        <p:scale>
          <a:sx n="81" d="100"/>
          <a:sy n="81" d="100"/>
        </p:scale>
        <p:origin x="7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05F80-1CC1-4887-B317-9F246901A694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F1B77-45CB-4AEF-BC67-19F14448A0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9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F1B77-45CB-4AEF-BC67-19F14448A0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09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F1B77-45CB-4AEF-BC67-19F14448A0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38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F1B77-45CB-4AEF-BC67-19F14448A0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01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F1B77-45CB-4AEF-BC67-19F14448A0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30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F1B77-45CB-4AEF-BC67-19F14448A0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F1B77-45CB-4AEF-BC67-19F14448A0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5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5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7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97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4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6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71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8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9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40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E930F-3BA7-437C-B265-C06266B2C2C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BA1-C5EE-4AAE-93BD-8D088F932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60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0"/>
          <a:stretch/>
        </p:blipFill>
        <p:spPr>
          <a:xfrm>
            <a:off x="1075980" y="423684"/>
            <a:ext cx="10040038" cy="5635593"/>
          </a:xfrm>
          <a:prstGeom prst="rect">
            <a:avLst/>
          </a:prstGeom>
        </p:spPr>
      </p:pic>
      <p:sp>
        <p:nvSpPr>
          <p:cNvPr id="5" name="文本框 4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>
            <a:extLst>
              <a:ext uri="{FF2B5EF4-FFF2-40B4-BE49-F238E27FC236}">
                <a16:creationId xmlns:a16="http://schemas.microsoft.com/office/drawing/2014/main" id="{B7412DD9-B82F-4DA0-8262-2A1308B1C297}"/>
              </a:ext>
            </a:extLst>
          </p:cNvPr>
          <p:cNvSpPr txBox="1"/>
          <p:nvPr/>
        </p:nvSpPr>
        <p:spPr>
          <a:xfrm>
            <a:off x="2209639" y="2580859"/>
            <a:ext cx="8206980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dist">
              <a:defRPr sz="8000" b="1" spc="-150">
                <a:ln w="76200">
                  <a:noFill/>
                </a:ln>
                <a:gradFill>
                  <a:gsLst>
                    <a:gs pos="17000">
                      <a:schemeClr val="bg1"/>
                    </a:gs>
                    <a:gs pos="79000">
                      <a:srgbClr val="1D5DC7"/>
                    </a:gs>
                  </a:gsLst>
                  <a:lin ang="5400000" scaled="0"/>
                </a:gradFill>
                <a:latin typeface="Arial Black" panose="020B0A04020102020204" pitchFamily="34" charset="0"/>
                <a:ea typeface="Open Sans Extrabold" panose="020B0906030804020204" pitchFamily="34" charset="0"/>
                <a:cs typeface="Aharoni" panose="02010803020104030203" pitchFamily="2" charset="-79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zh-CN" altLang="en-US" sz="10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植物大战僵尸</a:t>
            </a:r>
            <a:endParaRPr lang="en-US" altLang="zh-CN" sz="10000" spc="300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Yu Gothic" panose="020B0400000000000000" pitchFamily="34" charset="-128"/>
              <a:cs typeface="Aparajita" panose="020B0604020202020204" pitchFamily="34" charset="0"/>
            </a:endParaRPr>
          </a:p>
        </p:txBody>
      </p:sp>
      <p:sp>
        <p:nvSpPr>
          <p:cNvPr id="7" name="TextBox 4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 txBox="1"/>
          <p:nvPr/>
        </p:nvSpPr>
        <p:spPr>
          <a:xfrm flipH="1">
            <a:off x="8948034" y="5729678"/>
            <a:ext cx="242566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191220097</a:t>
            </a:r>
            <a:r>
              <a:rPr lang="zh-CN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时欣</a:t>
            </a:r>
            <a:endParaRPr lang="id-ID" sz="2400" b="1" i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80400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7" y="648744"/>
            <a:ext cx="5721426" cy="5560512"/>
          </a:xfrm>
          <a:prstGeom prst="rect">
            <a:avLst/>
          </a:prstGeom>
        </p:spPr>
      </p:pic>
      <p:sp>
        <p:nvSpPr>
          <p:cNvPr id="26" name="Rectangle 21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/>
          <p:nvPr/>
        </p:nvSpPr>
        <p:spPr>
          <a:xfrm>
            <a:off x="4209608" y="2453793"/>
            <a:ext cx="383080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PART 03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7" name="Rectangle 21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>
            <a:extLst>
              <a:ext uri="{FF2B5EF4-FFF2-40B4-BE49-F238E27FC236}">
                <a16:creationId xmlns:a16="http://schemas.microsoft.com/office/drawing/2014/main" id="{8A97CE2B-8A64-4347-873C-6626F4671BDE}"/>
              </a:ext>
            </a:extLst>
          </p:cNvPr>
          <p:cNvSpPr/>
          <p:nvPr/>
        </p:nvSpPr>
        <p:spPr>
          <a:xfrm>
            <a:off x="4589873" y="3657583"/>
            <a:ext cx="30702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Segoe UI Black" panose="020B0A02040204020203" pitchFamily="34" charset="0"/>
                <a:cs typeface="Aparajita" panose="020B0604020202020204" pitchFamily="34" charset="0"/>
              </a:rPr>
              <a:t>类的实现细节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Segoe UI Black" panose="020B0A02040204020203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5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3" y="-1957256"/>
            <a:ext cx="7691551" cy="7691551"/>
          </a:xfrm>
          <a:prstGeom prst="rect">
            <a:avLst/>
          </a:prstGeom>
        </p:spPr>
      </p:pic>
      <p:sp>
        <p:nvSpPr>
          <p:cNvPr id="34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5D75B5-F494-439A-819C-080D3D9D3292}"/>
              </a:ext>
            </a:extLst>
          </p:cNvPr>
          <p:cNvSpPr txBox="1"/>
          <p:nvPr/>
        </p:nvSpPr>
        <p:spPr>
          <a:xfrm>
            <a:off x="273877" y="273377"/>
            <a:ext cx="614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mainScene</a:t>
            </a:r>
            <a:r>
              <a:rPr lang="zh-CN" altLang="en-US" sz="2800" dirty="0"/>
              <a:t>类（继承自</a:t>
            </a:r>
            <a:r>
              <a:rPr lang="en-US" altLang="zh-CN" sz="2800" dirty="0" err="1"/>
              <a:t>QMainWindow</a:t>
            </a:r>
            <a:r>
              <a:rPr lang="zh-CN" altLang="en-US" sz="2800" dirty="0"/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372C33-AAC6-4212-9458-DD8C426958BC}"/>
              </a:ext>
            </a:extLst>
          </p:cNvPr>
          <p:cNvSpPr txBox="1"/>
          <p:nvPr/>
        </p:nvSpPr>
        <p:spPr>
          <a:xfrm>
            <a:off x="716436" y="928541"/>
            <a:ext cx="10067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添加了</a:t>
            </a:r>
            <a:r>
              <a:rPr lang="en-US" altLang="zh-CN" dirty="0" err="1"/>
              <a:t>initScene</a:t>
            </a:r>
            <a:r>
              <a:rPr lang="zh-CN" altLang="en-US" dirty="0"/>
              <a:t>和重写了</a:t>
            </a:r>
            <a:r>
              <a:rPr lang="en-US" altLang="zh-CN" dirty="0" err="1"/>
              <a:t>paintEvent</a:t>
            </a:r>
            <a:r>
              <a:rPr lang="zh-CN" altLang="en-US" dirty="0"/>
              <a:t>事件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initScene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初始化窗口大小，设置窗口的标题图标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创建</a:t>
            </a:r>
            <a:r>
              <a:rPr lang="en-US" altLang="zh-CN" dirty="0" err="1"/>
              <a:t>fightButton</a:t>
            </a:r>
            <a:r>
              <a:rPr lang="zh-CN" altLang="en-US" dirty="0"/>
              <a:t>类的对象，作为选择关卡一的点击按钮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随后用</a:t>
            </a:r>
            <a:r>
              <a:rPr lang="en-US" altLang="zh-CN" dirty="0"/>
              <a:t>connect</a:t>
            </a:r>
            <a:r>
              <a:rPr lang="zh-CN" altLang="en-US" dirty="0"/>
              <a:t>函数，将选择按钮被选择的信号与切换场景显示的函数相关联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EAFAF07-5862-4651-A631-8D7E32957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53" y="2699256"/>
            <a:ext cx="4857750" cy="329565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40F6817-3E58-4099-8098-5B272005766E}"/>
              </a:ext>
            </a:extLst>
          </p:cNvPr>
          <p:cNvSpPr txBox="1"/>
          <p:nvPr/>
        </p:nvSpPr>
        <p:spPr>
          <a:xfrm>
            <a:off x="716436" y="6104557"/>
            <a:ext cx="418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重写</a:t>
            </a:r>
            <a:r>
              <a:rPr lang="en-US" altLang="zh-CN" dirty="0" err="1"/>
              <a:t>paintEvent</a:t>
            </a:r>
            <a:r>
              <a:rPr lang="zh-CN" altLang="en-US" dirty="0"/>
              <a:t>，绘制主场景的背景图片</a:t>
            </a:r>
          </a:p>
        </p:txBody>
      </p:sp>
    </p:spTree>
    <p:extLst>
      <p:ext uri="{BB962C8B-B14F-4D97-AF65-F5344CB8AC3E}">
        <p14:creationId xmlns:p14="http://schemas.microsoft.com/office/powerpoint/2010/main" val="1373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566" y="-1412760"/>
            <a:ext cx="8439664" cy="8439664"/>
          </a:xfrm>
          <a:prstGeom prst="rect">
            <a:avLst/>
          </a:prstGeom>
        </p:spPr>
      </p:pic>
      <p:sp>
        <p:nvSpPr>
          <p:cNvPr id="41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0C9B03-509D-405A-9C31-B3CE7C7E2061}"/>
              </a:ext>
            </a:extLst>
          </p:cNvPr>
          <p:cNvSpPr txBox="1"/>
          <p:nvPr/>
        </p:nvSpPr>
        <p:spPr>
          <a:xfrm>
            <a:off x="632298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0593CD-DC98-4AA4-8CDE-B6B94731F122}"/>
              </a:ext>
            </a:extLst>
          </p:cNvPr>
          <p:cNvSpPr txBox="1"/>
          <p:nvPr/>
        </p:nvSpPr>
        <p:spPr>
          <a:xfrm>
            <a:off x="273877" y="273377"/>
            <a:ext cx="614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levelScene</a:t>
            </a:r>
            <a:r>
              <a:rPr lang="zh-CN" altLang="en-US" sz="2800" dirty="0"/>
              <a:t>类（继承自</a:t>
            </a:r>
            <a:r>
              <a:rPr lang="en-US" altLang="zh-CN" sz="2800" dirty="0" err="1"/>
              <a:t>QMainWindow</a:t>
            </a:r>
            <a:r>
              <a:rPr lang="zh-CN" altLang="en-US" sz="28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A0E3A2-635E-4AB0-94EB-2DC3C4A40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2" y="960965"/>
            <a:ext cx="7841196" cy="4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8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566" y="-1412760"/>
            <a:ext cx="8439664" cy="8439664"/>
          </a:xfrm>
          <a:prstGeom prst="rect">
            <a:avLst/>
          </a:prstGeom>
        </p:spPr>
      </p:pic>
      <p:sp>
        <p:nvSpPr>
          <p:cNvPr id="41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0C9B03-509D-405A-9C31-B3CE7C7E2061}"/>
              </a:ext>
            </a:extLst>
          </p:cNvPr>
          <p:cNvSpPr txBox="1"/>
          <p:nvPr/>
        </p:nvSpPr>
        <p:spPr>
          <a:xfrm>
            <a:off x="632298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0593CD-DC98-4AA4-8CDE-B6B94731F122}"/>
              </a:ext>
            </a:extLst>
          </p:cNvPr>
          <p:cNvSpPr txBox="1"/>
          <p:nvPr/>
        </p:nvSpPr>
        <p:spPr>
          <a:xfrm>
            <a:off x="273877" y="273377"/>
            <a:ext cx="614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levelScene</a:t>
            </a:r>
            <a:r>
              <a:rPr lang="zh-CN" altLang="en-US" sz="2800" dirty="0"/>
              <a:t>类（继承自</a:t>
            </a:r>
            <a:r>
              <a:rPr lang="en-US" altLang="zh-CN" sz="2800" dirty="0" err="1"/>
              <a:t>QMainWindow</a:t>
            </a:r>
            <a:r>
              <a:rPr lang="zh-CN" altLang="en-US" sz="2800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B251A6-15AE-4075-9773-1B749F61B9CB}"/>
              </a:ext>
            </a:extLst>
          </p:cNvPr>
          <p:cNvSpPr txBox="1"/>
          <p:nvPr/>
        </p:nvSpPr>
        <p:spPr>
          <a:xfrm>
            <a:off x="924128" y="914400"/>
            <a:ext cx="100292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构造函数：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对于关卡一场景，它最先开始需要显示的有场景背景、商店卡牌、阳光数量、推土机、暂停按钮、铲子。利用</a:t>
            </a:r>
            <a:r>
              <a:rPr lang="en-US" altLang="zh-CN" dirty="0" err="1"/>
              <a:t>addItem</a:t>
            </a:r>
            <a:r>
              <a:rPr lang="zh-CN" altLang="en-US" dirty="0"/>
              <a:t>将创建的这些对象一一绑定到</a:t>
            </a:r>
            <a:r>
              <a:rPr lang="en-US" altLang="zh-CN" dirty="0"/>
              <a:t>scene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同时，场景需要一个计时器来定时做一些更新，以及一个</a:t>
            </a:r>
            <a:r>
              <a:rPr lang="en-US" altLang="zh-CN" dirty="0" err="1"/>
              <a:t>Qsound</a:t>
            </a:r>
            <a:r>
              <a:rPr lang="zh-CN" altLang="en-US" dirty="0"/>
              <a:t>对象来播放对象。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这些初始化工作都需要在构造函数中完成。相当于首先完成游戏的背景板。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timerBegin</a:t>
            </a:r>
            <a:r>
              <a:rPr lang="zh-CN" altLang="en-US" dirty="0"/>
              <a:t>函数：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本来这个函数的内容放在构造函数里，但会出现问题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需要实现的效果是点击关卡按钮以后才开始计时</a:t>
            </a:r>
          </a:p>
        </p:txBody>
      </p:sp>
    </p:spTree>
    <p:extLst>
      <p:ext uri="{BB962C8B-B14F-4D97-AF65-F5344CB8AC3E}">
        <p14:creationId xmlns:p14="http://schemas.microsoft.com/office/powerpoint/2010/main" val="208442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66" y="-956331"/>
            <a:ext cx="9944100" cy="9944100"/>
          </a:xfrm>
          <a:prstGeom prst="rect">
            <a:avLst/>
          </a:prstGeom>
        </p:spPr>
      </p:pic>
      <p:sp>
        <p:nvSpPr>
          <p:cNvPr id="29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8596CE-F264-4EF3-977D-962AA64D4014}"/>
              </a:ext>
            </a:extLst>
          </p:cNvPr>
          <p:cNvSpPr txBox="1"/>
          <p:nvPr/>
        </p:nvSpPr>
        <p:spPr>
          <a:xfrm>
            <a:off x="437745" y="282101"/>
            <a:ext cx="14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Plant</a:t>
            </a:r>
            <a:r>
              <a:rPr lang="zh-CN" altLang="en-US" sz="3200" dirty="0"/>
              <a:t>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39741-E67C-4D1B-B442-5BAD5FEF0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1053830"/>
            <a:ext cx="10255588" cy="44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16" y="-298779"/>
            <a:ext cx="7964606" cy="7964606"/>
          </a:xfrm>
          <a:prstGeom prst="rect">
            <a:avLst/>
          </a:prstGeom>
        </p:spPr>
      </p:pic>
      <p:sp>
        <p:nvSpPr>
          <p:cNvPr id="19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22A0FA-BC77-47A4-AFC9-6BA1CE2483D5}"/>
              </a:ext>
            </a:extLst>
          </p:cNvPr>
          <p:cNvSpPr txBox="1"/>
          <p:nvPr/>
        </p:nvSpPr>
        <p:spPr>
          <a:xfrm>
            <a:off x="320512" y="282804"/>
            <a:ext cx="272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plant</a:t>
            </a:r>
            <a:r>
              <a:rPr lang="zh-CN" altLang="en-US" sz="2800" dirty="0"/>
              <a:t>类的派生类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7EE5C4-9397-4073-B13D-9F6F6B8C1AA5}"/>
              </a:ext>
            </a:extLst>
          </p:cNvPr>
          <p:cNvSpPr txBox="1"/>
          <p:nvPr/>
        </p:nvSpPr>
        <p:spPr>
          <a:xfrm>
            <a:off x="989814" y="1055802"/>
            <a:ext cx="10567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此处以土豆雷为例</a:t>
            </a:r>
            <a:endParaRPr lang="en-US" altLang="zh-CN" dirty="0"/>
          </a:p>
          <a:p>
            <a:r>
              <a:rPr lang="zh-CN" altLang="en-US" dirty="0"/>
              <a:t>基本上植物只需要实现构造函数和重写</a:t>
            </a:r>
            <a:r>
              <a:rPr lang="en-US" altLang="zh-CN" dirty="0"/>
              <a:t>advance</a:t>
            </a:r>
            <a:r>
              <a:rPr lang="zh-CN" altLang="en-US" dirty="0"/>
              <a:t>函数以备更新状态，但樱桃炸弹和土豆雷需要重写</a:t>
            </a:r>
            <a:r>
              <a:rPr lang="en-US" altLang="zh-CN" dirty="0" err="1"/>
              <a:t>collidesWithItem</a:t>
            </a:r>
            <a:r>
              <a:rPr lang="zh-CN" altLang="en-US" dirty="0"/>
              <a:t>和</a:t>
            </a:r>
            <a:r>
              <a:rPr lang="en-US" altLang="zh-CN" dirty="0" err="1"/>
              <a:t>boundingRect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A66BB65-44CB-47F4-839E-0D5DA7171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8" y="1928228"/>
            <a:ext cx="5346690" cy="49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0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66" y="-956331"/>
            <a:ext cx="9944100" cy="9944100"/>
          </a:xfrm>
          <a:prstGeom prst="rect">
            <a:avLst/>
          </a:prstGeom>
        </p:spPr>
      </p:pic>
      <p:sp>
        <p:nvSpPr>
          <p:cNvPr id="29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036BEB-C2E6-452A-A62D-54E55CF95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1009650"/>
            <a:ext cx="9953625" cy="4838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981551-AF22-4967-9F3C-89CDF69AD38E}"/>
              </a:ext>
            </a:extLst>
          </p:cNvPr>
          <p:cNvSpPr txBox="1"/>
          <p:nvPr/>
        </p:nvSpPr>
        <p:spPr>
          <a:xfrm>
            <a:off x="437745" y="282101"/>
            <a:ext cx="1807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zombie</a:t>
            </a:r>
            <a:r>
              <a:rPr lang="zh-CN" altLang="en-US" sz="3200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420563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7" y="-1906303"/>
            <a:ext cx="9967808" cy="9967808"/>
          </a:xfrm>
          <a:prstGeom prst="rect">
            <a:avLst/>
          </a:prstGeom>
        </p:spPr>
      </p:pic>
      <p:sp>
        <p:nvSpPr>
          <p:cNvPr id="15" name="TextBox 2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 txBox="1"/>
          <p:nvPr/>
        </p:nvSpPr>
        <p:spPr>
          <a:xfrm>
            <a:off x="3592300" y="726620"/>
            <a:ext cx="2381872" cy="2108227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Montserrat Light" charset="0"/>
                <a:cs typeface="Aparajita" panose="020B0604020202020204" pitchFamily="34" charset="0"/>
              </a:rPr>
              <a:t>W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Montserrat Light" charset="0"/>
              <a:cs typeface="Aparajita" panose="020B0604020202020204" pitchFamily="34" charset="0"/>
            </a:endParaRPr>
          </a:p>
        </p:txBody>
      </p:sp>
      <p:sp>
        <p:nvSpPr>
          <p:cNvPr id="16" name="TextBox 31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 txBox="1"/>
          <p:nvPr/>
        </p:nvSpPr>
        <p:spPr>
          <a:xfrm>
            <a:off x="6320214" y="726620"/>
            <a:ext cx="2381872" cy="2108227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Montserrat Light" charset="0"/>
                <a:cs typeface="Aparajita" panose="020B0604020202020204" pitchFamily="34" charset="0"/>
              </a:rPr>
              <a:t>O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Montserrat Light" charset="0"/>
              <a:cs typeface="Aparajita" panose="020B0604020202020204" pitchFamily="34" charset="0"/>
            </a:endParaRPr>
          </a:p>
        </p:txBody>
      </p:sp>
      <p:sp>
        <p:nvSpPr>
          <p:cNvPr id="17" name="TextBox 3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 txBox="1"/>
          <p:nvPr/>
        </p:nvSpPr>
        <p:spPr>
          <a:xfrm>
            <a:off x="9048128" y="726620"/>
            <a:ext cx="2381872" cy="2108227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Montserrat Light" charset="0"/>
                <a:cs typeface="Aparajita" panose="020B0604020202020204" pitchFamily="34" charset="0"/>
              </a:rPr>
              <a:t>T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Montserrat Light" charset="0"/>
              <a:cs typeface="Aparajita" panose="020B0604020202020204" pitchFamily="34" charset="0"/>
            </a:endParaRPr>
          </a:p>
        </p:txBody>
      </p:sp>
      <p:sp>
        <p:nvSpPr>
          <p:cNvPr id="21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F87D7-A869-45D8-85F9-E97433A37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94" y="0"/>
            <a:ext cx="8474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89" y="-1303218"/>
            <a:ext cx="8553450" cy="8553450"/>
          </a:xfrm>
          <a:prstGeom prst="rect">
            <a:avLst/>
          </a:prstGeom>
        </p:spPr>
      </p:pic>
      <p:sp>
        <p:nvSpPr>
          <p:cNvPr id="20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5F50F5-B7C0-434F-80A5-F5C4E59232E6}"/>
              </a:ext>
            </a:extLst>
          </p:cNvPr>
          <p:cNvSpPr txBox="1"/>
          <p:nvPr/>
        </p:nvSpPr>
        <p:spPr>
          <a:xfrm>
            <a:off x="388071" y="378643"/>
            <a:ext cx="303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zombie</a:t>
            </a:r>
            <a:r>
              <a:rPr lang="zh-CN" altLang="en-US" sz="2800" dirty="0"/>
              <a:t>类的派生类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48D7C8-4405-460F-AAC1-B33D5F8DC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45" y="0"/>
            <a:ext cx="539917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3EECA4-82A7-43E6-8310-914D2F145753}"/>
              </a:ext>
            </a:extLst>
          </p:cNvPr>
          <p:cNvSpPr txBox="1"/>
          <p:nvPr/>
        </p:nvSpPr>
        <p:spPr>
          <a:xfrm>
            <a:off x="537328" y="2083325"/>
            <a:ext cx="315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豌豆类、寒冰豌豆类的逻辑与之类似，也是检查与之碰撞的僵尸对象，然后选择一个进行攻击（寒冰射手类另外有减速功能）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E0079B-AD11-4E52-A976-218CB555D380}"/>
              </a:ext>
            </a:extLst>
          </p:cNvPr>
          <p:cNvSpPr txBox="1"/>
          <p:nvPr/>
        </p:nvSpPr>
        <p:spPr>
          <a:xfrm>
            <a:off x="9247695" y="22718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攻击时注意南瓜头和大蒜</a:t>
            </a:r>
          </a:p>
        </p:txBody>
      </p:sp>
    </p:spTree>
    <p:extLst>
      <p:ext uri="{BB962C8B-B14F-4D97-AF65-F5344CB8AC3E}">
        <p14:creationId xmlns:p14="http://schemas.microsoft.com/office/powerpoint/2010/main" val="187552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66" y="-956331"/>
            <a:ext cx="9944100" cy="9944100"/>
          </a:xfrm>
          <a:prstGeom prst="rect">
            <a:avLst/>
          </a:prstGeom>
        </p:spPr>
      </p:pic>
      <p:sp>
        <p:nvSpPr>
          <p:cNvPr id="29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D6D29-C68F-4D36-A7B8-6F9587434ECE}"/>
              </a:ext>
            </a:extLst>
          </p:cNvPr>
          <p:cNvSpPr txBox="1"/>
          <p:nvPr/>
        </p:nvSpPr>
        <p:spPr>
          <a:xfrm>
            <a:off x="437745" y="282101"/>
            <a:ext cx="1355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item</a:t>
            </a:r>
            <a:r>
              <a:rPr lang="zh-CN" altLang="en-US" sz="3200" dirty="0"/>
              <a:t>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C12F2-AF49-42A9-8949-2E9283DBC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997081"/>
            <a:ext cx="824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8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1" y="945874"/>
            <a:ext cx="5313764" cy="5018186"/>
          </a:xfrm>
          <a:prstGeom prst="rect">
            <a:avLst/>
          </a:prstGeom>
        </p:spPr>
      </p:pic>
      <p:sp>
        <p:nvSpPr>
          <p:cNvPr id="8" name="文本框 7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>
            <a:extLst>
              <a:ext uri="{FF2B5EF4-FFF2-40B4-BE49-F238E27FC236}">
                <a16:creationId xmlns:a16="http://schemas.microsoft.com/office/drawing/2014/main" id="{B7412DD9-B82F-4DA0-8262-2A1308B1C297}"/>
              </a:ext>
            </a:extLst>
          </p:cNvPr>
          <p:cNvSpPr txBox="1"/>
          <p:nvPr/>
        </p:nvSpPr>
        <p:spPr>
          <a:xfrm>
            <a:off x="1748178" y="2928715"/>
            <a:ext cx="346710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dist">
              <a:defRPr sz="8000" b="1" spc="-150">
                <a:ln w="76200">
                  <a:noFill/>
                </a:ln>
                <a:gradFill>
                  <a:gsLst>
                    <a:gs pos="17000">
                      <a:schemeClr val="bg1"/>
                    </a:gs>
                    <a:gs pos="79000">
                      <a:srgbClr val="1D5DC7"/>
                    </a:gs>
                  </a:gsLst>
                  <a:lin ang="5400000" scaled="0"/>
                </a:gradFill>
                <a:latin typeface="Arial Black" panose="020B0A04020102020204" pitchFamily="34" charset="0"/>
                <a:ea typeface="Open Sans Extrabold" panose="020B0906030804020204" pitchFamily="34" charset="0"/>
                <a:cs typeface="Aharoni" panose="02010803020104030203" pitchFamily="2" charset="-79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zh-CN" altLang="en-US" sz="6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目录</a:t>
            </a:r>
            <a:endParaRPr lang="en-US" altLang="zh-CN" sz="6000" spc="300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Yu Gothic" panose="020B0400000000000000" pitchFamily="34" charset="-128"/>
              <a:cs typeface="Aparajita" panose="020B0604020202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GrpSpPr/>
          <p:nvPr/>
        </p:nvGrpSpPr>
        <p:grpSpPr>
          <a:xfrm>
            <a:off x="7022949" y="1140627"/>
            <a:ext cx="3796383" cy="832393"/>
            <a:chOff x="7038715" y="1398517"/>
            <a:chExt cx="3796383" cy="832393"/>
          </a:xfrm>
        </p:grpSpPr>
        <p:sp>
          <p:nvSpPr>
            <p:cNvPr id="11" name="Rectangle 21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/>
            <p:cNvSpPr/>
            <p:nvPr/>
          </p:nvSpPr>
          <p:spPr>
            <a:xfrm>
              <a:off x="8153962" y="1398517"/>
              <a:ext cx="268113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arajita" panose="020B0604020202020204" pitchFamily="34" charset="0"/>
                  <a:ea typeface="Segoe UI Black" panose="020B0A02040204020203" pitchFamily="34" charset="0"/>
                  <a:cs typeface="Aparajita" panose="020B0604020202020204" pitchFamily="34" charset="0"/>
                </a:rPr>
                <a:t>框架思路</a:t>
              </a:r>
              <a:endPara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Segoe UI Black" panose="020B0A02040204020203" pitchFamily="34" charset="0"/>
                <a:cs typeface="Aparajita" panose="020B0604020202020204" pitchFamily="34" charset="0"/>
              </a:endParaRPr>
            </a:p>
          </p:txBody>
        </p:sp>
        <p:sp>
          <p:nvSpPr>
            <p:cNvPr id="13" name="矩形 12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/>
            <p:cNvSpPr/>
            <p:nvPr/>
          </p:nvSpPr>
          <p:spPr>
            <a:xfrm>
              <a:off x="7038715" y="1399913"/>
              <a:ext cx="80502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arajita" panose="020B0604020202020204" pitchFamily="34" charset="0"/>
                  <a:ea typeface="Dotum" panose="020B0600000101010101" pitchFamily="34" charset="-127"/>
                  <a:cs typeface="Aparajita" panose="020B0604020202020204" pitchFamily="34" charset="0"/>
                </a:rPr>
                <a:t>01.</a:t>
              </a:r>
              <a:endPara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Dotum" panose="020B0600000101010101" pitchFamily="34" charset="-127"/>
                <a:cs typeface="Aparajita" panose="020B0604020202020204" pitchFamily="34" charset="0"/>
              </a:endParaRPr>
            </a:p>
          </p:txBody>
        </p:sp>
      </p:grpSp>
      <p:sp>
        <p:nvSpPr>
          <p:cNvPr id="17" name="矩形 16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/>
          <p:cNvSpPr/>
          <p:nvPr/>
        </p:nvSpPr>
        <p:spPr>
          <a:xfrm>
            <a:off x="7022949" y="2457356"/>
            <a:ext cx="805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Dotum" panose="020B0600000101010101" pitchFamily="34" charset="-127"/>
                <a:cs typeface="Aparajita" panose="020B0604020202020204" pitchFamily="34" charset="0"/>
              </a:rPr>
              <a:t>02.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Dotum" panose="020B0600000101010101" pitchFamily="34" charset="-127"/>
              <a:cs typeface="Aparajita" panose="020B0604020202020204" pitchFamily="34" charset="0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/>
          <p:cNvSpPr/>
          <p:nvPr/>
        </p:nvSpPr>
        <p:spPr>
          <a:xfrm>
            <a:off x="7033323" y="3790384"/>
            <a:ext cx="805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Dotum" panose="020B0600000101010101" pitchFamily="34" charset="-127"/>
                <a:cs typeface="Aparajita" panose="020B0604020202020204" pitchFamily="34" charset="0"/>
              </a:rPr>
              <a:t>03.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Dotum" panose="020B0600000101010101" pitchFamily="34" charset="-127"/>
              <a:cs typeface="Aparajita" panose="020B0604020202020204" pitchFamily="34" charset="0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6" name="Rectangle 21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>
            <a:extLst>
              <a:ext uri="{FF2B5EF4-FFF2-40B4-BE49-F238E27FC236}">
                <a16:creationId xmlns:a16="http://schemas.microsoft.com/office/drawing/2014/main" id="{4615B370-7E4B-490C-B4FA-FBF07170D28D}"/>
              </a:ext>
            </a:extLst>
          </p:cNvPr>
          <p:cNvSpPr/>
          <p:nvPr/>
        </p:nvSpPr>
        <p:spPr>
          <a:xfrm>
            <a:off x="8138195" y="2457356"/>
            <a:ext cx="32881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Segoe UI Black" panose="020B0A02040204020203" pitchFamily="34" charset="0"/>
                <a:cs typeface="Aparajita" panose="020B0604020202020204" pitchFamily="34" charset="0"/>
              </a:rPr>
              <a:t>类及类间关系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Segoe UI Black" panose="020B0A02040204020203" pitchFamily="34" charset="0"/>
              <a:cs typeface="Aparajita" panose="020B0604020202020204" pitchFamily="34" charset="0"/>
            </a:endParaRPr>
          </a:p>
        </p:txBody>
      </p:sp>
      <p:sp>
        <p:nvSpPr>
          <p:cNvPr id="27" name="Rectangle 21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>
            <a:extLst>
              <a:ext uri="{FF2B5EF4-FFF2-40B4-BE49-F238E27FC236}">
                <a16:creationId xmlns:a16="http://schemas.microsoft.com/office/drawing/2014/main" id="{AD521DC0-27C0-4629-8762-F6120A5829C0}"/>
              </a:ext>
            </a:extLst>
          </p:cNvPr>
          <p:cNvSpPr/>
          <p:nvPr/>
        </p:nvSpPr>
        <p:spPr>
          <a:xfrm>
            <a:off x="8138194" y="3756748"/>
            <a:ext cx="32881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Segoe UI Black" panose="020B0A02040204020203" pitchFamily="34" charset="0"/>
                <a:cs typeface="Aparajita" panose="020B0604020202020204" pitchFamily="34" charset="0"/>
              </a:rPr>
              <a:t>类的实现细节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Segoe UI Black" panose="020B0A02040204020203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-790832"/>
            <a:ext cx="8439664" cy="8439664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E64EFE-B3B1-43E8-991F-F37777514243}"/>
              </a:ext>
            </a:extLst>
          </p:cNvPr>
          <p:cNvSpPr txBox="1"/>
          <p:nvPr/>
        </p:nvSpPr>
        <p:spPr>
          <a:xfrm>
            <a:off x="439316" y="255392"/>
            <a:ext cx="9010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Item</a:t>
            </a:r>
            <a:r>
              <a:rPr lang="zh-CN" altLang="en-US" sz="3200" dirty="0"/>
              <a:t>的派生类</a:t>
            </a:r>
            <a:r>
              <a:rPr lang="en-US" altLang="zh-CN" sz="3200" dirty="0"/>
              <a:t>——card</a:t>
            </a:r>
            <a:r>
              <a:rPr lang="zh-CN" altLang="en-US" sz="3200" dirty="0"/>
              <a:t>和</a:t>
            </a:r>
            <a:r>
              <a:rPr lang="en-US" altLang="zh-CN" sz="3200" dirty="0"/>
              <a:t>land</a:t>
            </a:r>
            <a:r>
              <a:rPr lang="zh-CN" altLang="en-US" sz="3200" dirty="0"/>
              <a:t>（有关商店的逻辑）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9AABA2-F9EA-4B6A-BD78-064712F1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1" y="774127"/>
            <a:ext cx="7418374" cy="29400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D330DD-9D17-4939-954E-24A99D69A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1" y="3780492"/>
            <a:ext cx="100774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2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7" y="-1906303"/>
            <a:ext cx="9967808" cy="9967808"/>
          </a:xfrm>
          <a:prstGeom prst="rect">
            <a:avLst/>
          </a:prstGeom>
        </p:spPr>
      </p:pic>
      <p:sp>
        <p:nvSpPr>
          <p:cNvPr id="38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BB224B-82A5-4D36-B94D-3102348B5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79" y="0"/>
            <a:ext cx="8162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4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5" y="-89156"/>
            <a:ext cx="6858000" cy="6858000"/>
          </a:xfrm>
          <a:prstGeom prst="rect">
            <a:avLst/>
          </a:prstGeom>
        </p:spPr>
      </p:pic>
      <p:sp>
        <p:nvSpPr>
          <p:cNvPr id="34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926DDE-B59C-45F0-A60F-073B92C0F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1" y="0"/>
            <a:ext cx="941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0"/>
          <a:stretch/>
        </p:blipFill>
        <p:spPr>
          <a:xfrm>
            <a:off x="1068143" y="423684"/>
            <a:ext cx="10040038" cy="5635593"/>
          </a:xfrm>
          <a:prstGeom prst="rect">
            <a:avLst/>
          </a:prstGeom>
        </p:spPr>
      </p:pic>
      <p:sp>
        <p:nvSpPr>
          <p:cNvPr id="7" name="TextBox 4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 txBox="1"/>
          <p:nvPr/>
        </p:nvSpPr>
        <p:spPr>
          <a:xfrm flipH="1">
            <a:off x="654449" y="346972"/>
            <a:ext cx="162980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1400" b="1" i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LOSTSOUL SLIDE.</a:t>
            </a:r>
            <a:endParaRPr lang="id-ID" sz="1400" b="1" i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7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>
            <a:extLst>
              <a:ext uri="{FF2B5EF4-FFF2-40B4-BE49-F238E27FC236}">
                <a16:creationId xmlns:a16="http://schemas.microsoft.com/office/drawing/2014/main" id="{B7412DD9-B82F-4DA0-8262-2A1308B1C297}"/>
              </a:ext>
            </a:extLst>
          </p:cNvPr>
          <p:cNvSpPr txBox="1"/>
          <p:nvPr/>
        </p:nvSpPr>
        <p:spPr>
          <a:xfrm>
            <a:off x="2784674" y="2692297"/>
            <a:ext cx="660697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dist">
              <a:defRPr sz="8000" b="1" spc="-150">
                <a:ln w="76200">
                  <a:noFill/>
                </a:ln>
                <a:gradFill>
                  <a:gsLst>
                    <a:gs pos="17000">
                      <a:schemeClr val="bg1"/>
                    </a:gs>
                    <a:gs pos="79000">
                      <a:srgbClr val="1D5DC7"/>
                    </a:gs>
                  </a:gsLst>
                  <a:lin ang="5400000" scaled="0"/>
                </a:gradFill>
                <a:latin typeface="Arial Black" panose="020B0A04020102020204" pitchFamily="34" charset="0"/>
                <a:ea typeface="Open Sans Extrabold" panose="020B0906030804020204" pitchFamily="34" charset="0"/>
                <a:cs typeface="Aharoni" panose="02010803020104030203" pitchFamily="2" charset="-79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en-US" altLang="zh-CN" sz="9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THANKS</a:t>
            </a:r>
          </a:p>
        </p:txBody>
      </p:sp>
      <p:sp>
        <p:nvSpPr>
          <p:cNvPr id="9" name="TextBox 6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>
            <a:extLst>
              <a:ext uri="{FF2B5EF4-FFF2-40B4-BE49-F238E27FC236}">
                <a16:creationId xmlns:a16="http://schemas.microsoft.com/office/drawing/2014/main" id="{F4EE468A-64D4-454D-A2BE-EE847A89E337}"/>
              </a:ext>
            </a:extLst>
          </p:cNvPr>
          <p:cNvSpPr txBox="1"/>
          <p:nvPr/>
        </p:nvSpPr>
        <p:spPr>
          <a:xfrm>
            <a:off x="3858466" y="3904093"/>
            <a:ext cx="4403220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900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BUSINESS PRESENTATION TEMLATE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8836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71" y="822975"/>
            <a:ext cx="5611258" cy="5386810"/>
          </a:xfrm>
          <a:prstGeom prst="rect">
            <a:avLst/>
          </a:prstGeom>
        </p:spPr>
      </p:pic>
      <p:sp>
        <p:nvSpPr>
          <p:cNvPr id="26" name="Rectangle 21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/>
          <p:nvPr/>
        </p:nvSpPr>
        <p:spPr>
          <a:xfrm>
            <a:off x="4209608" y="2453793"/>
            <a:ext cx="383080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PART 01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7" name="Rectangle 21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>
            <a:extLst>
              <a:ext uri="{FF2B5EF4-FFF2-40B4-BE49-F238E27FC236}">
                <a16:creationId xmlns:a16="http://schemas.microsoft.com/office/drawing/2014/main" id="{1AD6D2D8-7DEF-4800-91C9-479C393A1F25}"/>
              </a:ext>
            </a:extLst>
          </p:cNvPr>
          <p:cNvSpPr/>
          <p:nvPr/>
        </p:nvSpPr>
        <p:spPr>
          <a:xfrm>
            <a:off x="5055631" y="3638730"/>
            <a:ext cx="268113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Segoe UI Black" panose="020B0A02040204020203" pitchFamily="34" charset="0"/>
                <a:cs typeface="Aparajita" panose="020B0604020202020204" pitchFamily="34" charset="0"/>
              </a:rPr>
              <a:t>框架思路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Segoe UI Black" panose="020B0A02040204020203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52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92" y="-318671"/>
            <a:ext cx="7964606" cy="7964606"/>
          </a:xfrm>
          <a:prstGeom prst="rect">
            <a:avLst/>
          </a:prstGeom>
        </p:spPr>
      </p:pic>
      <p:sp>
        <p:nvSpPr>
          <p:cNvPr id="8" name="文本框 7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>
            <a:extLst>
              <a:ext uri="{FF2B5EF4-FFF2-40B4-BE49-F238E27FC236}">
                <a16:creationId xmlns:a16="http://schemas.microsoft.com/office/drawing/2014/main" id="{B7412DD9-B82F-4DA0-8262-2A1308B1C297}"/>
              </a:ext>
            </a:extLst>
          </p:cNvPr>
          <p:cNvSpPr txBox="1"/>
          <p:nvPr/>
        </p:nvSpPr>
        <p:spPr>
          <a:xfrm>
            <a:off x="349121" y="281493"/>
            <a:ext cx="654187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dist">
              <a:defRPr sz="8000" b="1" spc="-150">
                <a:ln w="76200">
                  <a:noFill/>
                </a:ln>
                <a:gradFill>
                  <a:gsLst>
                    <a:gs pos="17000">
                      <a:schemeClr val="bg1"/>
                    </a:gs>
                    <a:gs pos="79000">
                      <a:srgbClr val="1D5DC7"/>
                    </a:gs>
                  </a:gsLst>
                  <a:lin ang="5400000" scaled="0"/>
                </a:gradFill>
                <a:latin typeface="Arial Black" panose="020B0A04020102020204" pitchFamily="34" charset="0"/>
                <a:ea typeface="Open Sans Extrabold" panose="020B0906030804020204" pitchFamily="34" charset="0"/>
                <a:cs typeface="Aharoni" panose="02010803020104030203" pitchFamily="2" charset="-79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l"/>
            <a:r>
              <a:rPr lang="en-US" altLang="zh-CN" sz="4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Graphics——View </a:t>
            </a:r>
            <a:r>
              <a:rPr lang="zh-CN" altLang="en-US" sz="4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框架</a:t>
            </a:r>
            <a:endParaRPr lang="en-US" altLang="zh-CN" sz="4800" spc="300" dirty="0">
              <a:solidFill>
                <a:schemeClr val="tx1">
                  <a:lumMod val="95000"/>
                  <a:lumOff val="5000"/>
                </a:schemeClr>
              </a:solidFill>
              <a:latin typeface="Aparajita" panose="020B0604020202020204" pitchFamily="34" charset="0"/>
              <a:ea typeface="Yu Gothic" panose="020B0400000000000000" pitchFamily="34" charset="-128"/>
              <a:cs typeface="Aparajita" panose="020B0604020202020204" pitchFamily="34" charset="0"/>
            </a:endParaRPr>
          </a:p>
        </p:txBody>
      </p:sp>
      <p:sp>
        <p:nvSpPr>
          <p:cNvPr id="9" name="TextBox 6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 txBox="1"/>
          <p:nvPr/>
        </p:nvSpPr>
        <p:spPr>
          <a:xfrm>
            <a:off x="0" y="1012548"/>
            <a:ext cx="121920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	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主要包含三个主要的类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QGraphicsScene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（场景）、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QGraphicsView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（视图）、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QGraphicsItem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（图元）。</a:t>
            </a:r>
            <a:endParaRPr lang="en-US" altLang="zh-CN" sz="2000" b="0" dirty="0">
              <a:effectLst/>
              <a:latin typeface="Consolas" panose="020B0609020204030204" pitchFamily="49" charset="0"/>
            </a:endParaRPr>
          </a:p>
          <a:p>
            <a:endParaRPr lang="en-US" altLang="zh-CN" sz="2000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QGraphicsScene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本身不可见，是一个存储图元的容器，必须通过与之相连的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QGraphicsView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视图来显示及与外界进行交互，主要提供图元的操作接口、传递事件和管理各个图元状态，提供无变换的绘制功能（如打印）。</a:t>
            </a:r>
            <a:r>
              <a:rPr lang="zh-CN" altLang="en-US" sz="2000" dirty="0">
                <a:latin typeface="Consolas" panose="020B0609020204030204" pitchFamily="49" charset="0"/>
              </a:rPr>
              <a:t>通过调用</a:t>
            </a:r>
            <a:r>
              <a:rPr lang="en-US" altLang="zh-CN" sz="2000" dirty="0" err="1">
                <a:latin typeface="Consolas" panose="020B0609020204030204" pitchFamily="49" charset="0"/>
              </a:rPr>
              <a:t>QgraphicsScene</a:t>
            </a:r>
            <a:r>
              <a:rPr lang="en-US" altLang="zh-CN" sz="2000" dirty="0">
                <a:latin typeface="Consolas" panose="020B0609020204030204" pitchFamily="49" charset="0"/>
              </a:rPr>
              <a:t>::</a:t>
            </a:r>
            <a:r>
              <a:rPr lang="en-US" altLang="zh-CN" sz="2000" dirty="0" err="1">
                <a:latin typeface="Consolas" panose="020B0609020204030204" pitchFamily="49" charset="0"/>
              </a:rPr>
              <a:t>addItem</a:t>
            </a:r>
            <a:r>
              <a:rPr lang="en-US" altLang="zh-CN" sz="2000" dirty="0">
                <a:latin typeface="Consolas" panose="020B0609020204030204" pitchFamily="49" charset="0"/>
              </a:rPr>
              <a:t>() </a:t>
            </a:r>
            <a:r>
              <a:rPr lang="zh-CN" altLang="en-US" sz="2000" dirty="0">
                <a:latin typeface="Consolas" panose="020B0609020204030204" pitchFamily="49" charset="0"/>
              </a:rPr>
              <a:t>把这些</a:t>
            </a:r>
            <a:r>
              <a:rPr lang="en-US" altLang="zh-CN" sz="2000" dirty="0">
                <a:latin typeface="Consolas" panose="020B0609020204030204" pitchFamily="49" charset="0"/>
              </a:rPr>
              <a:t>Items</a:t>
            </a:r>
            <a:r>
              <a:rPr lang="zh-CN" altLang="en-US" sz="2000" dirty="0">
                <a:latin typeface="Consolas" panose="020B0609020204030204" pitchFamily="49" charset="0"/>
              </a:rPr>
              <a:t>加入到场景中。可以使用众多的查找函数来获取特定的</a:t>
            </a:r>
            <a:r>
              <a:rPr lang="en-US" altLang="zh-CN" sz="2000" dirty="0">
                <a:latin typeface="Consolas" panose="020B0609020204030204" pitchFamily="49" charset="0"/>
              </a:rPr>
              <a:t>items</a:t>
            </a:r>
            <a:r>
              <a:rPr lang="zh-CN" altLang="en-US" sz="2000" dirty="0">
                <a:latin typeface="Consolas" panose="020B0609020204030204" pitchFamily="49" charset="0"/>
              </a:rPr>
              <a:t>；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algn="l"/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QGraphicsItem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是场景中各个图元的基础类，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QT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提供了常用</a:t>
            </a:r>
            <a:r>
              <a:rPr lang="zh-CN" altLang="en-US" sz="2000" dirty="0">
                <a:latin typeface="Consolas" panose="020B0609020204030204" pitchFamily="49" charset="0"/>
              </a:rPr>
              <a:t>图形图元的标准类，如矩形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QGraphicsRectItem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  <a:r>
              <a:rPr lang="zh-CN" altLang="en-US" sz="2000" dirty="0">
                <a:latin typeface="Consolas" panose="020B0609020204030204" pitchFamily="49" charset="0"/>
              </a:rPr>
              <a:t>、文本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QGraphicsTextItem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  <a:r>
              <a:rPr lang="zh-CN" altLang="en-US" sz="2000" dirty="0">
                <a:latin typeface="Consolas" panose="020B0609020204030204" pitchFamily="49" charset="0"/>
              </a:rPr>
              <a:t>等等。也可以继承</a:t>
            </a:r>
            <a:r>
              <a:rPr lang="en-US" altLang="zh-CN" sz="2000" dirty="0" err="1">
                <a:latin typeface="Consolas" panose="020B0609020204030204" pitchFamily="49" charset="0"/>
              </a:rPr>
              <a:t>QGraphicsItem</a:t>
            </a:r>
            <a:r>
              <a:rPr lang="zh-CN" altLang="en-US" sz="2000" dirty="0">
                <a:latin typeface="Consolas" panose="020B0609020204030204" pitchFamily="49" charset="0"/>
              </a:rPr>
              <a:t>类实现自定义的图形项，但必须先实现两个纯虚函数</a:t>
            </a:r>
            <a:r>
              <a:rPr lang="en-US" altLang="zh-CN" sz="2000" dirty="0" err="1">
                <a:latin typeface="Consolas" panose="020B0609020204030204" pitchFamily="49" charset="0"/>
              </a:rPr>
              <a:t>boundingRect</a:t>
            </a:r>
            <a:r>
              <a:rPr lang="en-US" altLang="zh-CN" sz="2000" dirty="0">
                <a:latin typeface="Consolas" panose="020B0609020204030204" pitchFamily="49" charset="0"/>
              </a:rPr>
              <a:t>()</a:t>
            </a:r>
            <a:r>
              <a:rPr lang="zh-CN" altLang="en-US" sz="2000" dirty="0">
                <a:latin typeface="Consolas" panose="020B0609020204030204" pitchFamily="49" charset="0"/>
              </a:rPr>
              <a:t>和</a:t>
            </a:r>
            <a:r>
              <a:rPr lang="en-US" altLang="zh-CN" sz="2000" dirty="0">
                <a:latin typeface="Consolas" panose="020B0609020204030204" pitchFamily="49" charset="0"/>
              </a:rPr>
              <a:t>paint()</a:t>
            </a:r>
            <a:r>
              <a:rPr lang="zh-CN" altLang="en-US" sz="2000" dirty="0">
                <a:latin typeface="Consolas" panose="020B0609020204030204" pitchFamily="49" charset="0"/>
              </a:rPr>
              <a:t>；它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支持以下功能（仅选取本实验需要的功能列举）：</a:t>
            </a:r>
            <a:endParaRPr lang="en-US" altLang="zh-CN" sz="2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	1.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鼠标的按下、移动、释放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	2.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拖放</a:t>
            </a:r>
            <a:endParaRPr lang="en-US" altLang="zh-CN" sz="2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	3.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碰撞检测</a:t>
            </a:r>
            <a:endParaRPr lang="en-US" altLang="zh-CN" sz="2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zh-CN" altLang="en-US" sz="20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2000" b="0" dirty="0">
                <a:effectLst/>
                <a:latin typeface="Consolas" panose="020B0609020204030204" pitchFamily="49" charset="0"/>
              </a:rPr>
              <a:t>       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QGraphicsView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提供一个可视的窗口，用于显示场景中的图元，一个场景中可以有多个视图。</a:t>
            </a:r>
            <a:r>
              <a:rPr lang="zh-CN" altLang="en-US" sz="2000" dirty="0">
                <a:latin typeface="Consolas" panose="020B0609020204030204" pitchFamily="49" charset="0"/>
              </a:rPr>
              <a:t>它使用</a:t>
            </a:r>
            <a:r>
              <a:rPr lang="en-US" altLang="zh-CN" sz="2000" dirty="0">
                <a:latin typeface="Consolas" panose="020B0609020204030204" pitchFamily="49" charset="0"/>
              </a:rPr>
              <a:t>BSP</a:t>
            </a:r>
            <a:r>
              <a:rPr lang="zh-CN" altLang="en-US" sz="2000" dirty="0">
                <a:latin typeface="Consolas" panose="020B0609020204030204" pitchFamily="49" charset="0"/>
              </a:rPr>
              <a:t>树来提供对</a:t>
            </a:r>
            <a:r>
              <a:rPr lang="en-US" altLang="zh-CN" sz="2000" dirty="0">
                <a:latin typeface="Consolas" panose="020B0609020204030204" pitchFamily="49" charset="0"/>
              </a:rPr>
              <a:t>item</a:t>
            </a:r>
            <a:r>
              <a:rPr lang="zh-CN" altLang="en-US" sz="2000" dirty="0">
                <a:latin typeface="Consolas" panose="020B0609020204030204" pitchFamily="49" charset="0"/>
              </a:rPr>
              <a:t>的快速查找，使用这种技术，它可以实时地绘制大规模场景，甚至以百万</a:t>
            </a:r>
            <a:r>
              <a:rPr lang="en-US" altLang="zh-CN" sz="2000" dirty="0">
                <a:latin typeface="Consolas" panose="020B0609020204030204" pitchFamily="49" charset="0"/>
              </a:rPr>
              <a:t>items</a:t>
            </a:r>
            <a:r>
              <a:rPr lang="zh-CN" altLang="en-US" sz="2000" dirty="0">
                <a:latin typeface="Consolas" panose="020B0609020204030204" pitchFamily="49" charset="0"/>
              </a:rPr>
              <a:t>计。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	</a:t>
            </a:r>
            <a:endParaRPr lang="en-US" altLang="zh-CN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5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8773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23" y="-562728"/>
            <a:ext cx="7983456" cy="7983456"/>
          </a:xfrm>
          <a:prstGeom prst="rect">
            <a:avLst/>
          </a:prstGeom>
        </p:spPr>
      </p:pic>
      <p:sp>
        <p:nvSpPr>
          <p:cNvPr id="35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11" name="文本框 1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>
            <a:extLst>
              <a:ext uri="{FF2B5EF4-FFF2-40B4-BE49-F238E27FC236}">
                <a16:creationId xmlns:a16="http://schemas.microsoft.com/office/drawing/2014/main" id="{B0946D99-AD14-4149-9A8F-2BF3F8316B0E}"/>
              </a:ext>
            </a:extLst>
          </p:cNvPr>
          <p:cNvSpPr txBox="1"/>
          <p:nvPr/>
        </p:nvSpPr>
        <p:spPr>
          <a:xfrm>
            <a:off x="349121" y="281493"/>
            <a:ext cx="70226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dist">
              <a:defRPr sz="8000" b="1" spc="-150">
                <a:ln w="76200">
                  <a:noFill/>
                </a:ln>
                <a:gradFill>
                  <a:gsLst>
                    <a:gs pos="17000">
                      <a:schemeClr val="bg1"/>
                    </a:gs>
                    <a:gs pos="79000">
                      <a:srgbClr val="1D5DC7"/>
                    </a:gs>
                  </a:gsLst>
                  <a:lin ang="5400000" scaled="0"/>
                </a:gradFill>
                <a:latin typeface="Arial Black" panose="020B0A04020102020204" pitchFamily="34" charset="0"/>
                <a:ea typeface="Open Sans Extrabold" panose="020B0906030804020204" pitchFamily="34" charset="0"/>
                <a:cs typeface="Aharoni" panose="02010803020104030203" pitchFamily="2" charset="-79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l"/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就项目而言的简要设计思路</a:t>
            </a:r>
            <a:endParaRPr lang="en-US" altLang="zh-CN" sz="4000" spc="300" dirty="0">
              <a:solidFill>
                <a:schemeClr val="tx1">
                  <a:lumMod val="95000"/>
                  <a:lumOff val="5000"/>
                </a:schemeClr>
              </a:solidFill>
              <a:latin typeface="Aparajita" panose="020B0604020202020204" pitchFamily="34" charset="0"/>
              <a:ea typeface="Yu Gothic" panose="020B0400000000000000" pitchFamily="34" charset="-128"/>
              <a:cs typeface="Aparajita" panose="020B060402020202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07921F7-C1D6-444E-AE8C-BA7C64C1C53D}"/>
              </a:ext>
            </a:extLst>
          </p:cNvPr>
          <p:cNvSpPr/>
          <p:nvPr/>
        </p:nvSpPr>
        <p:spPr>
          <a:xfrm>
            <a:off x="754144" y="2318994"/>
            <a:ext cx="2215300" cy="990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mainScene</a:t>
            </a:r>
            <a:r>
              <a:rPr lang="en-US" altLang="zh-CN" dirty="0"/>
              <a:t> </a:t>
            </a:r>
          </a:p>
          <a:p>
            <a:pPr algn="ctr"/>
            <a:r>
              <a:rPr lang="zh-CN" altLang="en-US" dirty="0"/>
              <a:t>游戏开始界面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11D7EF1-FCB4-4D1C-8CCC-75758CD13626}"/>
              </a:ext>
            </a:extLst>
          </p:cNvPr>
          <p:cNvSpPr/>
          <p:nvPr/>
        </p:nvSpPr>
        <p:spPr>
          <a:xfrm>
            <a:off x="3978111" y="2318994"/>
            <a:ext cx="2912883" cy="1006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levelScene</a:t>
            </a:r>
            <a:endParaRPr lang="en-US" altLang="zh-CN" dirty="0"/>
          </a:p>
          <a:p>
            <a:pPr algn="ctr"/>
            <a:r>
              <a:rPr lang="zh-CN" altLang="en-US" dirty="0"/>
              <a:t>选择关卡游戏界面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27477E-EC37-42ED-A9CC-72AF92750395}"/>
              </a:ext>
            </a:extLst>
          </p:cNvPr>
          <p:cNvSpPr/>
          <p:nvPr/>
        </p:nvSpPr>
        <p:spPr>
          <a:xfrm>
            <a:off x="8220173" y="1263192"/>
            <a:ext cx="1630837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植物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FD1381-8758-4D5E-B761-B85E3B7050F1}"/>
              </a:ext>
            </a:extLst>
          </p:cNvPr>
          <p:cNvSpPr/>
          <p:nvPr/>
        </p:nvSpPr>
        <p:spPr>
          <a:xfrm>
            <a:off x="8220173" y="2814338"/>
            <a:ext cx="1630837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僵尸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041242-E8A2-4014-B972-BB3025AA5454}"/>
              </a:ext>
            </a:extLst>
          </p:cNvPr>
          <p:cNvSpPr/>
          <p:nvPr/>
        </p:nvSpPr>
        <p:spPr>
          <a:xfrm>
            <a:off x="8220173" y="4501300"/>
            <a:ext cx="2351380" cy="890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其他杂项（如推土机、商店卡牌等等）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48E8D8F-999E-40E0-A04E-37B10C857E7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2969444" y="2814339"/>
            <a:ext cx="1008667" cy="7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8CB6B1D-78F1-481C-904A-2B05F994543F}"/>
              </a:ext>
            </a:extLst>
          </p:cNvPr>
          <p:cNvCxnSpPr>
            <a:stCxn id="3" idx="7"/>
            <a:endCxn id="4" idx="1"/>
          </p:cNvCxnSpPr>
          <p:nvPr/>
        </p:nvCxnSpPr>
        <p:spPr>
          <a:xfrm flipV="1">
            <a:off x="6464412" y="1630837"/>
            <a:ext cx="1755761" cy="83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AAF483C-3717-402D-AA5A-FD055C1284C7}"/>
              </a:ext>
            </a:extLst>
          </p:cNvPr>
          <p:cNvCxnSpPr>
            <a:stCxn id="3" idx="6"/>
            <a:endCxn id="15" idx="1"/>
          </p:cNvCxnSpPr>
          <p:nvPr/>
        </p:nvCxnSpPr>
        <p:spPr>
          <a:xfrm>
            <a:off x="6890994" y="2822150"/>
            <a:ext cx="1329179" cy="35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222E632-1850-45DB-975C-069BA5227771}"/>
              </a:ext>
            </a:extLst>
          </p:cNvPr>
          <p:cNvCxnSpPr>
            <a:stCxn id="3" idx="5"/>
            <a:endCxn id="16" idx="1"/>
          </p:cNvCxnSpPr>
          <p:nvPr/>
        </p:nvCxnSpPr>
        <p:spPr>
          <a:xfrm>
            <a:off x="6464412" y="3177934"/>
            <a:ext cx="1755761" cy="176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60FB8A1-319C-4F40-AF5A-EF165C1997C5}"/>
              </a:ext>
            </a:extLst>
          </p:cNvPr>
          <p:cNvSpPr txBox="1"/>
          <p:nvPr/>
        </p:nvSpPr>
        <p:spPr>
          <a:xfrm>
            <a:off x="2649399" y="3059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鼠标点击时切换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32D15E-2E1A-446F-9180-7C30811D0FFD}"/>
              </a:ext>
            </a:extLst>
          </p:cNvPr>
          <p:cNvSpPr txBox="1"/>
          <p:nvPr/>
        </p:nvSpPr>
        <p:spPr>
          <a:xfrm>
            <a:off x="6447587" y="2614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管理状态</a:t>
            </a:r>
          </a:p>
        </p:txBody>
      </p:sp>
    </p:spTree>
    <p:extLst>
      <p:ext uri="{BB962C8B-B14F-4D97-AF65-F5344CB8AC3E}">
        <p14:creationId xmlns:p14="http://schemas.microsoft.com/office/powerpoint/2010/main" val="269607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6" y="-1889355"/>
            <a:ext cx="9967808" cy="9967808"/>
          </a:xfrm>
          <a:prstGeom prst="rect">
            <a:avLst/>
          </a:prstGeom>
        </p:spPr>
      </p:pic>
      <p:sp>
        <p:nvSpPr>
          <p:cNvPr id="28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6A2C5C-FD73-490F-8DDE-30C40F8A6B75}"/>
              </a:ext>
            </a:extLst>
          </p:cNvPr>
          <p:cNvSpPr txBox="1"/>
          <p:nvPr/>
        </p:nvSpPr>
        <p:spPr>
          <a:xfrm>
            <a:off x="303608" y="4430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信号槽机制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E1667F-E54C-4EE8-A4EA-400E6267EE2E}"/>
              </a:ext>
            </a:extLst>
          </p:cNvPr>
          <p:cNvSpPr txBox="1"/>
          <p:nvPr/>
        </p:nvSpPr>
        <p:spPr>
          <a:xfrm>
            <a:off x="687891" y="1027835"/>
            <a:ext cx="11200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08000"/>
                </a:solidFill>
                <a:effectLst/>
                <a:latin typeface="Helvetica Neue"/>
              </a:rPr>
              <a:t>信号（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Helvetica Neue"/>
              </a:rPr>
              <a:t>Signal</a:t>
            </a:r>
            <a:r>
              <a:rPr lang="zh-CN" altLang="en-US" b="0" i="0" dirty="0">
                <a:solidFill>
                  <a:srgbClr val="008000"/>
                </a:solidFill>
                <a:effectLst/>
                <a:latin typeface="Helvetica Neue"/>
              </a:rPr>
              <a:t>）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就是在特定情况下被发射的事件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008000"/>
                </a:solidFill>
                <a:effectLst/>
                <a:latin typeface="Helvetica Neue"/>
              </a:rPr>
              <a:t>槽（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Helvetica Neue"/>
              </a:rPr>
              <a:t>Slot</a:t>
            </a:r>
            <a:r>
              <a:rPr lang="zh-CN" altLang="en-US" b="0" i="0" dirty="0">
                <a:solidFill>
                  <a:srgbClr val="008000"/>
                </a:solidFill>
                <a:effectLst/>
                <a:latin typeface="Helvetica Neue"/>
              </a:rPr>
              <a:t>）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就是对信号响应的函数。槽就是一个函数</a:t>
            </a:r>
            <a:r>
              <a:rPr lang="zh-CN" altLang="en-US" dirty="0">
                <a:solidFill>
                  <a:srgbClr val="444444"/>
                </a:solidFill>
                <a:latin typeface="Helvetica Neue"/>
              </a:rPr>
              <a:t>。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与一般的函数不同的是：槽函数可以与一个信号关联，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当信号被发射时，关联的槽函数被自动执行。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endParaRPr lang="en-US" altLang="zh-CN" dirty="0">
              <a:solidFill>
                <a:srgbClr val="444444"/>
              </a:solidFill>
              <a:latin typeface="Helvetica Neue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而信号与槽关联是用 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QObject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::connect()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函数实现的，其基本格式是：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QObject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::connect(sender, SIGNAL(signal()), receiver, SLOT(slot()));</a:t>
            </a:r>
          </a:p>
          <a:p>
            <a:endParaRPr lang="en-US" altLang="zh-CN" dirty="0">
              <a:solidFill>
                <a:srgbClr val="444444"/>
              </a:solidFill>
              <a:latin typeface="Helvetica Neue"/>
            </a:endParaRP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sender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是发射信号的对象的名称，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signal()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是信号名称。信号可以看做是特殊的函数，需要带括号，有参数时还需要指明参数。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receiver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是接收信号的对象名称，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slot()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是槽函数的名称，需要带括号，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有参数时还需要指明参数。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endParaRPr lang="en-US" altLang="zh-CN" dirty="0">
              <a:solidFill>
                <a:srgbClr val="444444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444444"/>
                </a:solidFill>
                <a:latin typeface="Helvetica Neue"/>
              </a:rPr>
              <a:t>在本项目中的运用主要是在主场景和具体关卡场景的切换、定时检查游戏有无失败、定时增加僵尸、定时更新</a:t>
            </a:r>
            <a:endParaRPr lang="en-US" altLang="zh-CN" dirty="0">
              <a:solidFill>
                <a:srgbClr val="444444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444444"/>
                </a:solidFill>
                <a:latin typeface="Helvetica Neue"/>
              </a:rPr>
              <a:t>Item</a:t>
            </a:r>
            <a:r>
              <a:rPr lang="zh-CN" altLang="en-US" dirty="0">
                <a:solidFill>
                  <a:srgbClr val="444444"/>
                </a:solidFill>
                <a:latin typeface="Helvetica Neue"/>
              </a:rPr>
              <a:t>的状态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79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69" y="655504"/>
            <a:ext cx="7071862" cy="5546992"/>
          </a:xfrm>
          <a:prstGeom prst="rect">
            <a:avLst/>
          </a:prstGeom>
        </p:spPr>
      </p:pic>
      <p:sp>
        <p:nvSpPr>
          <p:cNvPr id="26" name="Rectangle 21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SpPr/>
          <p:nvPr/>
        </p:nvSpPr>
        <p:spPr>
          <a:xfrm>
            <a:off x="4209608" y="2453793"/>
            <a:ext cx="383080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Yu Gothic" panose="020B0400000000000000" pitchFamily="34" charset="-128"/>
                <a:cs typeface="Aparajita" panose="020B0604020202020204" pitchFamily="34" charset="0"/>
              </a:rPr>
              <a:t>PART 02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7" name="Rectangle 21" descr="e7d195523061f1c0205959036996ad55c215b892a7aac5c0B9ADEF7896FB48F2EF97163A2DE1401E1875DEDC438B7864AD24CA23553DBBBD975DAF4CAD4A2592689FFB6CEE59FFA55B2702D0E5EE29CDB32DDC46165B6B4CB681C1130F23CA7CBB5CBED03927D383BAE6A0E4625E755BDB5F880C016A0D17C0142981AE72C71E37F223FB3FDB038F">
            <a:extLst>
              <a:ext uri="{FF2B5EF4-FFF2-40B4-BE49-F238E27FC236}">
                <a16:creationId xmlns:a16="http://schemas.microsoft.com/office/drawing/2014/main" id="{402170EC-50F3-4495-B257-A604B554A495}"/>
              </a:ext>
            </a:extLst>
          </p:cNvPr>
          <p:cNvSpPr/>
          <p:nvPr/>
        </p:nvSpPr>
        <p:spPr>
          <a:xfrm>
            <a:off x="4589873" y="3657583"/>
            <a:ext cx="30702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604020202020204" pitchFamily="34" charset="0"/>
                <a:ea typeface="Segoe UI Black" panose="020B0A02040204020203" pitchFamily="34" charset="0"/>
                <a:cs typeface="Aparajita" panose="020B0604020202020204" pitchFamily="34" charset="0"/>
              </a:rPr>
              <a:t>类及类间关系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604020202020204" pitchFamily="34" charset="0"/>
              <a:ea typeface="Segoe UI Black" panose="020B0A02040204020203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9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79551" y="-133919"/>
            <a:ext cx="6858000" cy="6858000"/>
          </a:xfrm>
          <a:prstGeom prst="rect">
            <a:avLst/>
          </a:prstGeom>
        </p:spPr>
      </p:pic>
      <p:sp>
        <p:nvSpPr>
          <p:cNvPr id="28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6E8E26-F295-48DB-AB1C-D421C41128D0}"/>
              </a:ext>
            </a:extLst>
          </p:cNvPr>
          <p:cNvSpPr txBox="1"/>
          <p:nvPr/>
        </p:nvSpPr>
        <p:spPr>
          <a:xfrm>
            <a:off x="292230" y="320511"/>
            <a:ext cx="380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类与类之间关系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04C6BC8-E657-4A54-9723-642434065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827"/>
            <a:ext cx="12192000" cy="56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1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14" y="-553303"/>
            <a:ext cx="7964606" cy="7964606"/>
          </a:xfrm>
          <a:prstGeom prst="rect">
            <a:avLst/>
          </a:prstGeom>
        </p:spPr>
      </p:pic>
      <p:sp>
        <p:nvSpPr>
          <p:cNvPr id="31" name="e7d195523061f1c0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a:t>
            </a:r>
            <a:endParaRPr lang="zh-CN" altLang="en-US" sz="1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A67D34-7BC9-4433-A6AC-42DB987560A3}"/>
              </a:ext>
            </a:extLst>
          </p:cNvPr>
          <p:cNvSpPr txBox="1"/>
          <p:nvPr/>
        </p:nvSpPr>
        <p:spPr>
          <a:xfrm>
            <a:off x="292231" y="197963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QMainWindow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9F379C-A2F5-42D0-A331-45C4BDCA0E56}"/>
              </a:ext>
            </a:extLst>
          </p:cNvPr>
          <p:cNvSpPr txBox="1"/>
          <p:nvPr/>
        </p:nvSpPr>
        <p:spPr>
          <a:xfrm>
            <a:off x="451441" y="858152"/>
            <a:ext cx="10709893" cy="65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Open Sans" panose="020B0604020202020204" pitchFamily="34" charset="0"/>
              </a:rPr>
              <a:t>	</a:t>
            </a:r>
            <a:r>
              <a:rPr lang="zh-CN" altLang="en-US" b="0" i="0" dirty="0">
                <a:effectLst/>
                <a:latin typeface="Open Sans" panose="020B0604020202020204" pitchFamily="34" charset="0"/>
              </a:rPr>
              <a:t>是 </a:t>
            </a:r>
            <a:r>
              <a:rPr lang="en-US" altLang="zh-CN" b="0" i="0" dirty="0">
                <a:effectLst/>
                <a:latin typeface="Open Sans" panose="020B0604020202020204" pitchFamily="34" charset="0"/>
              </a:rPr>
              <a:t>Qt </a:t>
            </a:r>
            <a:r>
              <a:rPr lang="zh-CN" altLang="en-US" b="0" i="0" dirty="0">
                <a:effectLst/>
                <a:latin typeface="Open Sans" panose="020B0604020202020204" pitchFamily="34" charset="0"/>
              </a:rPr>
              <a:t>框架带来的一个预定义好的主窗口类。所谓主窗口，就是一个普通意义上的应用程序（不是指游戏之类的那种）最顶层的窗口。</a:t>
            </a:r>
            <a:endParaRPr lang="zh-CN" altLang="en-US" dirty="0"/>
          </a:p>
        </p:txBody>
      </p:sp>
      <p:sp>
        <p:nvSpPr>
          <p:cNvPr id="7" name="AutoShape 2" descr="Main Window Struct">
            <a:extLst>
              <a:ext uri="{FF2B5EF4-FFF2-40B4-BE49-F238E27FC236}">
                <a16:creationId xmlns:a16="http://schemas.microsoft.com/office/drawing/2014/main" id="{52A7F5EB-98C3-4849-AAB0-474727B6A3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Main Window Struct">
            <a:extLst>
              <a:ext uri="{FF2B5EF4-FFF2-40B4-BE49-F238E27FC236}">
                <a16:creationId xmlns:a16="http://schemas.microsoft.com/office/drawing/2014/main" id="{D2EBBB4F-39FD-41DC-82B2-F9B7A62431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6" descr="Main Window Struct">
            <a:extLst>
              <a:ext uri="{FF2B5EF4-FFF2-40B4-BE49-F238E27FC236}">
                <a16:creationId xmlns:a16="http://schemas.microsoft.com/office/drawing/2014/main" id="{22681BAB-AF47-428B-89CE-BB77C1515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647325D-0268-4D8F-BACA-1154A2BA9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9" y="1600694"/>
            <a:ext cx="6991350" cy="425767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30A9D23-6C15-4F69-A505-D38EF5036420}"/>
              </a:ext>
            </a:extLst>
          </p:cNvPr>
          <p:cNvSpPr txBox="1"/>
          <p:nvPr/>
        </p:nvSpPr>
        <p:spPr>
          <a:xfrm>
            <a:off x="7635711" y="16006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标题栏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7C396AE-0081-4E1C-94FF-892548B43C5F}"/>
              </a:ext>
            </a:extLst>
          </p:cNvPr>
          <p:cNvSpPr txBox="1"/>
          <p:nvPr/>
        </p:nvSpPr>
        <p:spPr>
          <a:xfrm>
            <a:off x="7703407" y="37091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工作区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488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</_7b1dac89e7d195523061f1c0316ecb71>
</e7d195523061f1c0>
</file>

<file path=customXml/itemProps1.xml><?xml version="1.0" encoding="utf-8"?>
<ds:datastoreItem xmlns:ds="http://schemas.openxmlformats.org/officeDocument/2006/customXml" ds:itemID="{CED2D318-E5F6-4063-BBB3-3D1E0EC903C7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3736</TotalTime>
  <Words>942</Words>
  <Application>Microsoft Office PowerPoint</Application>
  <PresentationFormat>宽屏</PresentationFormat>
  <Paragraphs>120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Helvetica Neue</vt:lpstr>
      <vt:lpstr>Aparajita</vt:lpstr>
      <vt:lpstr>Arial</vt:lpstr>
      <vt:lpstr>Calibri</vt:lpstr>
      <vt:lpstr>Calibri Light</vt:lpstr>
      <vt:lpstr>Consolas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时 欣</cp:lastModifiedBy>
  <cp:revision>235</cp:revision>
  <dcterms:created xsi:type="dcterms:W3CDTF">2019-02-09T11:39:32Z</dcterms:created>
  <dcterms:modified xsi:type="dcterms:W3CDTF">2021-06-16T16:07:28Z</dcterms:modified>
</cp:coreProperties>
</file>